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9" r:id="rId3"/>
    <p:sldId id="305" r:id="rId4"/>
    <p:sldId id="262" r:id="rId5"/>
    <p:sldId id="282" r:id="rId6"/>
    <p:sldId id="275" r:id="rId7"/>
    <p:sldId id="264" r:id="rId8"/>
    <p:sldId id="276" r:id="rId9"/>
    <p:sldId id="286" r:id="rId10"/>
    <p:sldId id="258" r:id="rId11"/>
    <p:sldId id="281" r:id="rId12"/>
    <p:sldId id="307" r:id="rId13"/>
    <p:sldId id="30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9B6D85-2BD1-40D1-BC36-B957B20496E7}">
  <a:tblStyle styleId="{8B9B6D85-2BD1-40D1-BC36-B957B20496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06753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0" r:id="rId5"/>
    <p:sldLayoutId id="2147483661" r:id="rId6"/>
    <p:sldLayoutId id="2147483664" r:id="rId7"/>
    <p:sldLayoutId id="2147483668" r:id="rId8"/>
    <p:sldLayoutId id="2147483670" r:id="rId9"/>
    <p:sldLayoutId id="2147483671" r:id="rId10"/>
    <p:sldLayoutId id="2147483674" r:id="rId11"/>
    <p:sldLayoutId id="2147483675" r:id="rId12"/>
    <p:sldLayoutId id="214748367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hyperlink" Target="https://halcyon-hacks.web.app/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Relationship Id="rId1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47230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Legal Advice Accessible for All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By Halcyon Hacks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4177" t="15238" r="17298" b="14791"/>
          <a:stretch/>
        </p:blipFill>
        <p:spPr>
          <a:xfrm>
            <a:off x="4385016" y="3937000"/>
            <a:ext cx="490460" cy="462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356" y="912193"/>
            <a:ext cx="2453922" cy="15317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DEMAND FOR LEGAL AID</a:t>
            </a:r>
            <a:endParaRPr b="1"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4" y="3317408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Disproportionate CoVID-19 effects on SMEs and employees (e.g. bankruptcy, employment, contractual disputes)</a:t>
            </a:r>
            <a:endParaRPr sz="12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GROWING POOL OF LAWYERS</a:t>
            </a:r>
            <a:endParaRPr b="1"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0" y="3317408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Challenging economic environment and growing supply of lawyers drives demand for new ways to acquire clients</a:t>
            </a:r>
            <a:endParaRPr sz="12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AUTOMATION CAPABILITIES</a:t>
            </a:r>
            <a:endParaRPr b="1"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4" y="3317408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legal industry must automate to accommodate clients better</a:t>
            </a:r>
            <a:endParaRPr sz="12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14;p44"/>
          <p:cNvSpPr txBox="1">
            <a:spLocks/>
          </p:cNvSpPr>
          <p:nvPr/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 dirty="0">
                <a:solidFill>
                  <a:srgbClr val="FFAB40"/>
                </a:solidFill>
              </a:rPr>
              <a:t>ANNEX 1: KEY MARKET TRENDS</a:t>
            </a:r>
          </a:p>
        </p:txBody>
      </p:sp>
      <p:cxnSp>
        <p:nvCxnSpPr>
          <p:cNvPr id="15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22994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ANNEX 2: COMPETITIVE POSITIONING</a:t>
            </a:r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TextBox 9"/>
          <p:cNvSpPr txBox="1"/>
          <p:nvPr/>
        </p:nvSpPr>
        <p:spPr>
          <a:xfrm>
            <a:off x="4275234" y="1120982"/>
            <a:ext cx="683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MNCs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55503" y="4531072"/>
            <a:ext cx="1032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Individuals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23841" y="2787012"/>
            <a:ext cx="137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Single-function 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(Matching)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83634" y="2894733"/>
            <a:ext cx="1072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End-to-end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48500" y="3728715"/>
            <a:ext cx="2081106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Singapore Legal Advice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02500" y="2908691"/>
            <a:ext cx="1633781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Asia Law Network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02528" y="1990226"/>
            <a:ext cx="982849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Priori Law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961" y="3649916"/>
            <a:ext cx="1277112" cy="7972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ANNEX 3: CLIENT’S JOURNEY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61" y="1887015"/>
            <a:ext cx="1527300" cy="725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Problem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19364" y="3183038"/>
            <a:ext cx="1527300" cy="16994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Client is looking for legal advice/representation; unfamiliar with areas of law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738561" y="1887015"/>
            <a:ext cx="1527300" cy="725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Matching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738564" y="3183038"/>
            <a:ext cx="1527300" cy="169940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</a:rPr>
              <a:t>Algorithm recommends relevant lawyers ranked; Client selects which lawyers to send query to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79789" y="1887015"/>
            <a:ext cx="1527300" cy="725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Onboarding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9786" y="3230844"/>
            <a:ext cx="1527300" cy="16515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Client details problem; NLP algorithm identifies legal issues and possible areas of law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597339" y="1887015"/>
            <a:ext cx="1527300" cy="725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Resolution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3218931"/>
            <a:ext cx="1527300" cy="16635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Selected lawyer accepts query and legal aid is rendered via platform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57094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32736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ANNEX 4: LAWYER’S JOURNEY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61" y="1887015"/>
            <a:ext cx="1527300" cy="725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Application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19364" y="3183037"/>
            <a:ext cx="1527300" cy="16994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Lawyer applies; states up to 5 areas of practice, experience, qualifications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738561" y="1887015"/>
            <a:ext cx="1527300" cy="725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Matching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738564" y="3183038"/>
            <a:ext cx="1527300" cy="169940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</a:rPr>
              <a:t>Once approved, lawyer will be potentially recommended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79789" y="1887015"/>
            <a:ext cx="1527300" cy="725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Verification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9786" y="3230844"/>
            <a:ext cx="1527300" cy="16515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Due diligence and verification of qualifications performed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597339" y="1887015"/>
            <a:ext cx="1527300" cy="725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Resolution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3218932"/>
            <a:ext cx="1527300" cy="16635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If selected by client, lawyer can view client’s problem and decide whether to accept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5709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364717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PROBLEM STATEMENT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081692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Justice is elusive as the law may be </a:t>
            </a:r>
            <a:r>
              <a:rPr lang="en-US" sz="1800" b="1" dirty="0"/>
              <a:t>daunting, complex and far from inclusive</a:t>
            </a:r>
            <a:r>
              <a:rPr lang="en-US" sz="1800" dirty="0"/>
              <a:t>. Current resources to find legal advice are </a:t>
            </a:r>
            <a:r>
              <a:rPr lang="en-US" sz="1800" b="1" dirty="0"/>
              <a:t>excessive, rigged and uneconomical. </a:t>
            </a:r>
            <a:endParaRPr sz="1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Competitive Landscape</a:t>
            </a:r>
            <a:endParaRPr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32559"/>
              </p:ext>
            </p:extLst>
          </p:nvPr>
        </p:nvGraphicFramePr>
        <p:xfrm>
          <a:off x="1199444" y="1096691"/>
          <a:ext cx="6731000" cy="3406258"/>
        </p:xfrm>
        <a:graphic>
          <a:graphicData uri="http://schemas.openxmlformats.org/drawingml/2006/table">
            <a:tbl>
              <a:tblPr firstRow="1" bandRow="1">
                <a:tableStyleId>{8B9B6D85-2BD1-40D1-BC36-B957B20496E7}</a:tableStyleId>
              </a:tblPr>
              <a:tblGrid>
                <a:gridCol w="119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3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4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Singapore Legal Advice</a:t>
                      </a:r>
                    </a:p>
                  </a:txBody>
                  <a:tcPr anchor="ctr">
                    <a:solidFill>
                      <a:srgbClr val="FF0E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Asia</a:t>
                      </a:r>
                      <a:r>
                        <a:rPr lang="en-US" b="1" baseline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Law Network</a:t>
                      </a:r>
                      <a:endParaRPr lang="en-US" b="1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solidFill>
                      <a:srgbClr val="FF0E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Priori</a:t>
                      </a:r>
                      <a:r>
                        <a:rPr lang="en-US" b="1" baseline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Legal</a:t>
                      </a:r>
                      <a:endParaRPr lang="en-US" b="1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42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 Features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bg1"/>
                        </a:buClr>
                        <a:buAutoNum type="arabicPeriod"/>
                      </a:pPr>
                      <a:r>
                        <a:rPr lang="en-US" baseline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Lawyer database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AutoNum type="arabicPeriod"/>
                      </a:pPr>
                      <a:r>
                        <a:rPr lang="en-US" baseline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Quick consult service</a:t>
                      </a:r>
                      <a:endParaRPr lang="en-US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bg1"/>
                        </a:buClr>
                        <a:buAutoNum type="arabicPeriod"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Lawyer database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AutoNum type="arabicPeriod"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Quick</a:t>
                      </a:r>
                      <a:r>
                        <a:rPr lang="en-US" baseline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consult service</a:t>
                      </a:r>
                      <a:endParaRPr lang="en-US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bg1"/>
                        </a:buClr>
                        <a:buAutoNum type="arabicPeriod"/>
                      </a:pPr>
                      <a:r>
                        <a:rPr lang="en-US" baseline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Boutique firm network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AutoNum type="arabicPeriod"/>
                      </a:pPr>
                      <a:r>
                        <a:rPr lang="en-US" baseline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Process management service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AutoNum type="arabicPeriod"/>
                      </a:pPr>
                      <a:r>
                        <a:rPr lang="en-US" baseline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Payment transparency</a:t>
                      </a:r>
                      <a:endParaRPr lang="en-US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</a:t>
                      </a:r>
                      <a:r>
                        <a:rPr lang="en-US" baseline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Demography</a:t>
                      </a:r>
                      <a:endParaRPr lang="en-US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General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SMEs, Startups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SMEs</a:t>
                      </a:r>
                      <a:r>
                        <a:rPr lang="en-US" baseline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and MNCs</a:t>
                      </a:r>
                      <a:endParaRPr lang="en-US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Revenue Model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Advertising</a:t>
                      </a:r>
                      <a:r>
                        <a:rPr lang="en-US" baseline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(?)</a:t>
                      </a:r>
                      <a:endParaRPr lang="en-US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Freemium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Commission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77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OVERVIEW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LegalEyes</a:t>
            </a:r>
            <a:r>
              <a:rPr lang="en-US" dirty="0"/>
              <a:t> is a SaaS product for the lay person who has little engagement with the law</a:t>
            </a:r>
            <a:r>
              <a:rPr lang="en-SG" dirty="0"/>
              <a:t>:</a:t>
            </a:r>
            <a:endParaRPr dirty="0"/>
          </a:p>
          <a:p>
            <a:pPr>
              <a:spcBef>
                <a:spcPts val="1600"/>
              </a:spcBef>
              <a:buFont typeface="Wingdings" charset="2"/>
              <a:buChar char="ü"/>
            </a:pPr>
            <a:r>
              <a:rPr lang="en-US" dirty="0"/>
              <a:t>NLP analysis for identifying necessary legal support</a:t>
            </a:r>
            <a:endParaRPr dirty="0"/>
          </a:p>
          <a:p>
            <a:pPr>
              <a:buFont typeface="Wingdings" charset="2"/>
              <a:buChar char="ü"/>
            </a:pPr>
            <a:r>
              <a:rPr lang="en-US" dirty="0"/>
              <a:t>Matching algorithm providing range of lawyers across possible price points</a:t>
            </a:r>
            <a:endParaRPr dirty="0"/>
          </a:p>
          <a:p>
            <a:pPr>
              <a:buFont typeface="Wingdings" charset="2"/>
              <a:buChar char="ü"/>
            </a:pPr>
            <a:r>
              <a:rPr lang="en-US" dirty="0"/>
              <a:t>Quick access to legal aid across different areas of law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 marketplace for lawyers from all practices:</a:t>
            </a:r>
            <a:br>
              <a:rPr lang="en-US" dirty="0"/>
            </a:br>
            <a:r>
              <a:rPr lang="en-US" dirty="0"/>
              <a:t> </a:t>
            </a:r>
          </a:p>
          <a:p>
            <a:pPr>
              <a:buFont typeface="Wingdings" charset="2"/>
              <a:buChar char="ü"/>
            </a:pPr>
            <a:r>
              <a:rPr lang="en-US" dirty="0"/>
              <a:t>Matching system averts advertising monopolies</a:t>
            </a:r>
          </a:p>
          <a:p>
            <a:pPr>
              <a:buFont typeface="Wingdings" charset="2"/>
              <a:buChar char="ü"/>
            </a:pPr>
            <a:r>
              <a:rPr lang="en-US" dirty="0"/>
              <a:t>Review system which focuses on client feedback, not just prior experience, qualifications and achievements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charset="2"/>
              <a:buChar char="ü"/>
            </a:pP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122333" y="2435925"/>
            <a:ext cx="3400778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what our landing page looks like. Let’s try the sorting and matching algorithm. It was trained on &gt;900 legal queries.</a:t>
            </a:r>
            <a:endParaRPr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PROTOTYPE</a:t>
            </a:r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16" name="Google Shape;2116;p64"/>
          <p:cNvPicPr preferRelativeResize="0"/>
          <p:nvPr/>
        </p:nvPicPr>
        <p:blipFill rotWithShape="1">
          <a:blip r:embed="rId4">
            <a:alphaModFix/>
          </a:blip>
          <a:srcRect b="15832"/>
          <a:stretch/>
        </p:blipFill>
        <p:spPr>
          <a:xfrm>
            <a:off x="1228791" y="1688835"/>
            <a:ext cx="3320651" cy="20125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7" name="Google Shape;2117;p64"/>
          <p:cNvGrpSpPr/>
          <p:nvPr/>
        </p:nvGrpSpPr>
        <p:grpSpPr>
          <a:xfrm>
            <a:off x="1092354" y="1558185"/>
            <a:ext cx="3576272" cy="272796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545" y="1688835"/>
            <a:ext cx="3334898" cy="20125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MODEL &amp; POTENTIAL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4"/>
            <a:ext cx="3258900" cy="19343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Premium features (e.g. increasing number of tags for practice areas, higher view rate in algorithm, ability to send more queries)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dirty="0"/>
              <a:t>Flat matching fee borne by lawyer</a:t>
            </a:r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9343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Platform Management Fees; Transaction/Escrow Fees</a:t>
            </a:r>
            <a:br>
              <a:rPr lang="en-US" dirty="0"/>
            </a:b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Enterprise account fees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r>
              <a:rPr lang="en-US" dirty="0"/>
              <a:t>Premium functions (e.g. process management, smart contracts, etc.) </a:t>
            </a: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067241" y="1651000"/>
            <a:ext cx="3258900" cy="8525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1: Customer Acquisition and Training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673853" y="1651000"/>
            <a:ext cx="3258900" cy="8525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2: Expanding across Value-Chain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ight Arrow 1"/>
          <p:cNvSpPr/>
          <p:nvPr/>
        </p:nvSpPr>
        <p:spPr>
          <a:xfrm>
            <a:off x="4326141" y="3090333"/>
            <a:ext cx="528081" cy="83255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24319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RAPID SUPPORT</a:t>
            </a:r>
            <a:endParaRPr sz="1600" dirty="0"/>
          </a:p>
        </p:txBody>
      </p:sp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1882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IMPACT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24319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PRICE EFFECTIVE</a:t>
            </a:r>
            <a:endParaRPr sz="1600"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292809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can find legal advice and representation according to their budget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292809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Receive legal aid for acute issues within 48 hours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24319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MINIMAL HASSLE</a:t>
            </a:r>
            <a:endParaRPr sz="1600"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292809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process of “shopping” for lawyers is simplified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286411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286411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286411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" name="Google Shape;2014;p58"/>
          <p:cNvSpPr/>
          <p:nvPr/>
        </p:nvSpPr>
        <p:spPr>
          <a:xfrm>
            <a:off x="6633006" y="136736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018;p58"/>
          <p:cNvGrpSpPr/>
          <p:nvPr/>
        </p:nvGrpSpPr>
        <p:grpSpPr>
          <a:xfrm>
            <a:off x="6863513" y="1607980"/>
            <a:ext cx="409193" cy="391194"/>
            <a:chOff x="7441465" y="2302860"/>
            <a:chExt cx="342192" cy="327140"/>
          </a:xfrm>
        </p:grpSpPr>
        <p:sp>
          <p:nvSpPr>
            <p:cNvPr id="26" name="Google Shape;2019;p5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20;p5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014;p58"/>
          <p:cNvSpPr/>
          <p:nvPr/>
        </p:nvSpPr>
        <p:spPr>
          <a:xfrm>
            <a:off x="4127303" y="137079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014;p58"/>
          <p:cNvSpPr/>
          <p:nvPr/>
        </p:nvSpPr>
        <p:spPr>
          <a:xfrm>
            <a:off x="1634851" y="1367368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10710;p79"/>
          <p:cNvGrpSpPr/>
          <p:nvPr/>
        </p:nvGrpSpPr>
        <p:grpSpPr>
          <a:xfrm>
            <a:off x="4381017" y="1643931"/>
            <a:ext cx="372073" cy="355243"/>
            <a:chOff x="7390435" y="3680868"/>
            <a:chExt cx="372073" cy="355243"/>
          </a:xfrm>
        </p:grpSpPr>
        <p:sp>
          <p:nvSpPr>
            <p:cNvPr id="31" name="Google Shape;10711;p79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12;p79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13;p79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14;p79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15;p79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16;p79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0460;p79"/>
          <p:cNvGrpSpPr/>
          <p:nvPr/>
        </p:nvGrpSpPr>
        <p:grpSpPr>
          <a:xfrm>
            <a:off x="1883806" y="1628117"/>
            <a:ext cx="360356" cy="343462"/>
            <a:chOff x="6870193" y="2295620"/>
            <a:chExt cx="360356" cy="343462"/>
          </a:xfrm>
        </p:grpSpPr>
        <p:sp>
          <p:nvSpPr>
            <p:cNvPr id="38" name="Google Shape;10461;p79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1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62;p79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1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HALCYON HACKS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2532092" y="2334308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Vasu</a:t>
            </a:r>
            <a:r>
              <a:rPr lang="en-US" dirty="0"/>
              <a:t> </a:t>
            </a:r>
            <a:r>
              <a:rPr lang="en-US" dirty="0" err="1"/>
              <a:t>Namdeo</a:t>
            </a:r>
            <a:endParaRPr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1066607" y="4055400"/>
            <a:ext cx="1927905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Genessa</a:t>
            </a:r>
            <a:r>
              <a:rPr lang="en-US" dirty="0"/>
              <a:t> Chew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3895502" y="4107706"/>
            <a:ext cx="1916456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Wang Xing </a:t>
            </a:r>
            <a:r>
              <a:rPr lang="en-US" dirty="0" err="1"/>
              <a:t>Hao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69505" y="4120351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Wu </a:t>
            </a:r>
            <a:r>
              <a:rPr lang="en-US" dirty="0" err="1"/>
              <a:t>Jiankai</a:t>
            </a:r>
            <a:endParaRPr dirty="0"/>
          </a:p>
        </p:txBody>
      </p:sp>
      <p:sp>
        <p:nvSpPr>
          <p:cNvPr id="2013" name="Google Shape;2013;p58"/>
          <p:cNvSpPr/>
          <p:nvPr/>
        </p:nvSpPr>
        <p:spPr>
          <a:xfrm>
            <a:off x="1590237" y="303920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6969116" y="310415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17" name="Google Shape;2017;p58"/>
          <p:cNvSpPr/>
          <p:nvPr/>
        </p:nvSpPr>
        <p:spPr>
          <a:xfrm>
            <a:off x="4426008" y="3326703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8" name="Google Shape;2018;p58"/>
          <p:cNvGrpSpPr/>
          <p:nvPr/>
        </p:nvGrpSpPr>
        <p:grpSpPr>
          <a:xfrm>
            <a:off x="7199623" y="3344763"/>
            <a:ext cx="409193" cy="391194"/>
            <a:chOff x="7441465" y="2302860"/>
            <a:chExt cx="342192" cy="327140"/>
          </a:xfrm>
        </p:grpSpPr>
        <p:sp>
          <p:nvSpPr>
            <p:cNvPr id="2019" name="Google Shape;2019;p5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632087" y="2241136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58"/>
          <p:cNvGrpSpPr/>
          <p:nvPr/>
        </p:nvGrpSpPr>
        <p:grpSpPr>
          <a:xfrm>
            <a:off x="1820730" y="3254999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010;p58"/>
          <p:cNvSpPr txBox="1">
            <a:spLocks/>
          </p:cNvSpPr>
          <p:nvPr/>
        </p:nvSpPr>
        <p:spPr>
          <a:xfrm>
            <a:off x="5207510" y="2370927"/>
            <a:ext cx="1809938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Benjamin Peck</a:t>
            </a:r>
          </a:p>
        </p:txBody>
      </p:sp>
      <p:sp>
        <p:nvSpPr>
          <p:cNvPr id="38" name="Google Shape;2014;p58"/>
          <p:cNvSpPr/>
          <p:nvPr/>
        </p:nvSpPr>
        <p:spPr>
          <a:xfrm>
            <a:off x="5659340" y="135459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2018;p58"/>
          <p:cNvGrpSpPr/>
          <p:nvPr/>
        </p:nvGrpSpPr>
        <p:grpSpPr>
          <a:xfrm>
            <a:off x="5889847" y="1595209"/>
            <a:ext cx="409193" cy="391194"/>
            <a:chOff x="7441465" y="2302860"/>
            <a:chExt cx="342192" cy="327140"/>
          </a:xfrm>
        </p:grpSpPr>
        <p:sp>
          <p:nvSpPr>
            <p:cNvPr id="40" name="Google Shape;2019;p5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0;p5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678" y="1339052"/>
            <a:ext cx="872400" cy="849962"/>
          </a:xfrm>
          <a:prstGeom prst="ellipse">
            <a:avLst/>
          </a:prstGeom>
        </p:spPr>
      </p:pic>
      <p:pic>
        <p:nvPicPr>
          <p:cNvPr id="3" name="Picture 2" descr="38461301_113075026295718_2265448523967234048_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37" y="3039200"/>
            <a:ext cx="872400" cy="872400"/>
          </a:xfrm>
          <a:prstGeom prst="ellipse">
            <a:avLst/>
          </a:prstGeom>
        </p:spPr>
      </p:pic>
      <p:pic>
        <p:nvPicPr>
          <p:cNvPr id="4" name="Picture 3" descr="29872802_10213073073356252_3591170056481474078_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10" y="3074467"/>
            <a:ext cx="889439" cy="902084"/>
          </a:xfrm>
          <a:prstGeom prst="ellipse">
            <a:avLst/>
          </a:prstGeom>
        </p:spPr>
      </p:pic>
      <p:pic>
        <p:nvPicPr>
          <p:cNvPr id="5" name="Picture 4" descr="19467991_10213024433956266_7711963248071284313_o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6" r="14294"/>
          <a:stretch/>
        </p:blipFill>
        <p:spPr>
          <a:xfrm>
            <a:off x="6935958" y="3039200"/>
            <a:ext cx="1056621" cy="1079657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13396" b="19663"/>
          <a:stretch/>
        </p:blipFill>
        <p:spPr>
          <a:xfrm>
            <a:off x="5659340" y="1339052"/>
            <a:ext cx="872400" cy="902084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134" y="4603800"/>
            <a:ext cx="826099" cy="2478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3709" y="4500583"/>
            <a:ext cx="497855" cy="477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2453" y="2792125"/>
            <a:ext cx="485797" cy="4857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8100" y="2800477"/>
            <a:ext cx="497855" cy="477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001" y="4550250"/>
            <a:ext cx="478500" cy="4785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2588" y="4551305"/>
            <a:ext cx="497855" cy="4774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8449" y="2888219"/>
            <a:ext cx="747889" cy="2655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22" y="2800477"/>
            <a:ext cx="497855" cy="4774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3"/>
          <a:srcRect t="17832" r="5189" b="9229"/>
          <a:stretch/>
        </p:blipFill>
        <p:spPr>
          <a:xfrm>
            <a:off x="2931678" y="1339052"/>
            <a:ext cx="872400" cy="849016"/>
          </a:xfrm>
          <a:prstGeom prst="ellipse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521" y="4547658"/>
            <a:ext cx="497855" cy="47744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D550BF8-3349-4B43-BE75-75F3A6EBC50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894" t="6691" b="-1"/>
          <a:stretch/>
        </p:blipFill>
        <p:spPr>
          <a:xfrm>
            <a:off x="3542339" y="4570750"/>
            <a:ext cx="1422896" cy="471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r>
              <a:rPr lang="en-US" dirty="0"/>
              <a:t> YOU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reach us at </a:t>
            </a:r>
            <a:br>
              <a:rPr lang="en-US" dirty="0"/>
            </a:br>
            <a:r>
              <a:rPr lang="en-US" dirty="0"/>
              <a:t>e0435545@u.nus.edu.sg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/>
          <p:cNvSpPr/>
          <p:nvPr/>
        </p:nvSpPr>
        <p:spPr>
          <a:xfrm>
            <a:off x="1013409" y="27762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68"/>
          <p:cNvGrpSpPr/>
          <p:nvPr/>
        </p:nvGrpSpPr>
        <p:grpSpPr>
          <a:xfrm>
            <a:off x="1462881" y="2776274"/>
            <a:ext cx="346056" cy="345674"/>
            <a:chOff x="3303268" y="3817349"/>
            <a:chExt cx="346056" cy="345674"/>
          </a:xfrm>
        </p:grpSpPr>
        <p:sp>
          <p:nvSpPr>
            <p:cNvPr id="2166" name="Google Shape;2166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68"/>
          <p:cNvGrpSpPr/>
          <p:nvPr/>
        </p:nvGrpSpPr>
        <p:grpSpPr>
          <a:xfrm>
            <a:off x="1911970" y="2776274"/>
            <a:ext cx="346056" cy="345674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535</Words>
  <Application>Microsoft Office PowerPoint</Application>
  <PresentationFormat>On-screen Show (16:9)</PresentationFormat>
  <Paragraphs>96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Montserrat</vt:lpstr>
      <vt:lpstr>Montserrat ExtraBold</vt:lpstr>
      <vt:lpstr>Arial</vt:lpstr>
      <vt:lpstr>Montserrat Medium</vt:lpstr>
      <vt:lpstr>Montserrat ExtraLight</vt:lpstr>
      <vt:lpstr>Wingdings</vt:lpstr>
      <vt:lpstr>Futuristic Background by Slidesgo</vt:lpstr>
      <vt:lpstr>By Halcyon Hacks</vt:lpstr>
      <vt:lpstr>PROBLEM STATEMENT</vt:lpstr>
      <vt:lpstr>Competitive Landscape</vt:lpstr>
      <vt:lpstr>PRODUCT OVERVIEW</vt:lpstr>
      <vt:lpstr>PROTOTYPE</vt:lpstr>
      <vt:lpstr>BUSINESS MODEL &amp; POTENTIAL</vt:lpstr>
      <vt:lpstr>RAPID SUPPORT</vt:lpstr>
      <vt:lpstr>TEAM HALCYON HACKS</vt:lpstr>
      <vt:lpstr>THANK YOU</vt:lpstr>
      <vt:lpstr>01</vt:lpstr>
      <vt:lpstr>ANNEX 2: COMPETITIVE POSITIONING</vt:lpstr>
      <vt:lpstr>ANNEX 3: CLIENT’S JOURNEY</vt:lpstr>
      <vt:lpstr>ANNEX 4: LAWYER’S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LEGALEYES</dc:title>
  <dc:creator>ACER</dc:creator>
  <cp:lastModifiedBy>GSY Chew</cp:lastModifiedBy>
  <cp:revision>24</cp:revision>
  <dcterms:modified xsi:type="dcterms:W3CDTF">2021-08-15T03:16:43Z</dcterms:modified>
</cp:coreProperties>
</file>